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7.xml" ContentType="application/vnd.openxmlformats-officedocument.drawingml.chart+xml"/>
  <Override PartName="/ppt/slides/slide79.xml" ContentType="application/vnd.openxmlformats-officedocument.presentationml.slide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rawings/drawing3.xml" ContentType="application/vnd.openxmlformats-officedocument.drawingml.chartshape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1"/>
  </p:sldMasterIdLst>
  <p:sldIdLst>
    <p:sldId id="256" r:id="rId2"/>
    <p:sldId id="298" r:id="rId3"/>
    <p:sldId id="276" r:id="rId4"/>
    <p:sldId id="278" r:id="rId5"/>
    <p:sldId id="372" r:id="rId6"/>
    <p:sldId id="373" r:id="rId7"/>
    <p:sldId id="374" r:id="rId8"/>
    <p:sldId id="280" r:id="rId9"/>
    <p:sldId id="271" r:id="rId10"/>
    <p:sldId id="307" r:id="rId11"/>
    <p:sldId id="257" r:id="rId12"/>
    <p:sldId id="387" r:id="rId13"/>
    <p:sldId id="305" r:id="rId14"/>
    <p:sldId id="382" r:id="rId15"/>
    <p:sldId id="383" r:id="rId16"/>
    <p:sldId id="384" r:id="rId17"/>
    <p:sldId id="385" r:id="rId18"/>
    <p:sldId id="308" r:id="rId19"/>
    <p:sldId id="354" r:id="rId20"/>
    <p:sldId id="355" r:id="rId21"/>
    <p:sldId id="356" r:id="rId22"/>
    <p:sldId id="390" r:id="rId23"/>
    <p:sldId id="275" r:id="rId24"/>
    <p:sldId id="398" r:id="rId25"/>
    <p:sldId id="391" r:id="rId26"/>
    <p:sldId id="396" r:id="rId27"/>
    <p:sldId id="311" r:id="rId28"/>
    <p:sldId id="357" r:id="rId29"/>
    <p:sldId id="274" r:id="rId30"/>
    <p:sldId id="395" r:id="rId31"/>
    <p:sldId id="312" r:id="rId32"/>
    <p:sldId id="313" r:id="rId33"/>
    <p:sldId id="317" r:id="rId34"/>
    <p:sldId id="316" r:id="rId35"/>
    <p:sldId id="319" r:id="rId36"/>
    <p:sldId id="297" r:id="rId37"/>
    <p:sldId id="320" r:id="rId38"/>
    <p:sldId id="321" r:id="rId39"/>
    <p:sldId id="332" r:id="rId40"/>
    <p:sldId id="333" r:id="rId41"/>
    <p:sldId id="334" r:id="rId42"/>
    <p:sldId id="335" r:id="rId43"/>
    <p:sldId id="337" r:id="rId44"/>
    <p:sldId id="336" r:id="rId45"/>
    <p:sldId id="338" r:id="rId46"/>
    <p:sldId id="339" r:id="rId47"/>
    <p:sldId id="341" r:id="rId48"/>
    <p:sldId id="342" r:id="rId49"/>
    <p:sldId id="348" r:id="rId50"/>
    <p:sldId id="345" r:id="rId51"/>
    <p:sldId id="346" r:id="rId52"/>
    <p:sldId id="361" r:id="rId53"/>
    <p:sldId id="362" r:id="rId54"/>
    <p:sldId id="363" r:id="rId55"/>
    <p:sldId id="377" r:id="rId56"/>
    <p:sldId id="378" r:id="rId57"/>
    <p:sldId id="375" r:id="rId58"/>
    <p:sldId id="376" r:id="rId59"/>
    <p:sldId id="328" r:id="rId60"/>
    <p:sldId id="329" r:id="rId61"/>
    <p:sldId id="370" r:id="rId62"/>
    <p:sldId id="368" r:id="rId63"/>
    <p:sldId id="369" r:id="rId64"/>
    <p:sldId id="392" r:id="rId65"/>
    <p:sldId id="393" r:id="rId66"/>
    <p:sldId id="394" r:id="rId67"/>
    <p:sldId id="293" r:id="rId68"/>
    <p:sldId id="360" r:id="rId69"/>
    <p:sldId id="330" r:id="rId70"/>
    <p:sldId id="331" r:id="rId71"/>
    <p:sldId id="366" r:id="rId72"/>
    <p:sldId id="367" r:id="rId73"/>
    <p:sldId id="399" r:id="rId74"/>
    <p:sldId id="388" r:id="rId75"/>
    <p:sldId id="389" r:id="rId76"/>
    <p:sldId id="358" r:id="rId77"/>
    <p:sldId id="400" r:id="rId78"/>
    <p:sldId id="359" r:id="rId79"/>
    <p:sldId id="401" r:id="rId80"/>
    <p:sldId id="402" r:id="rId81"/>
    <p:sldId id="403" r:id="rId82"/>
    <p:sldId id="380" r:id="rId83"/>
    <p:sldId id="353" r:id="rId84"/>
    <p:sldId id="381" r:id="rId85"/>
    <p:sldId id="365" r:id="rId86"/>
    <p:sldId id="267" r:id="rId87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000" autoAdjust="0"/>
    <p:restoredTop sz="99227" autoAdjust="0"/>
  </p:normalViewPr>
  <p:slideViewPr>
    <p:cSldViewPr snapToGrid="0">
      <p:cViewPr>
        <p:scale>
          <a:sx n="85" d="100"/>
          <a:sy n="85" d="100"/>
        </p:scale>
        <p:origin x="78" y="-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3200" dirty="0" smtClean="0"/>
              <a:t>Всего население- 641</a:t>
            </a:r>
          </a:p>
          <a:p>
            <a:pPr>
              <a:defRPr/>
            </a:pPr>
            <a:endParaRPr lang="ru-RU" dirty="0"/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1.049712785770358E-2"/>
          <c:y val="0.18742231263943848"/>
          <c:w val="0.67894069515369915"/>
          <c:h val="0.7683589992198773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населения всего - 641чел.</c:v>
                </c:pt>
              </c:strCache>
            </c:strRef>
          </c:tx>
          <c:cat>
            <c:strRef>
              <c:f>Лист1!$A$2:$A$4</c:f>
              <c:strCache>
                <c:ptCount val="2"/>
                <c:pt idx="0">
                  <c:v>Измери-296 чел.</c:v>
                </c:pt>
                <c:pt idx="1">
                  <c:v>Вожи - 345 чел.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2.1</c:v>
                </c:pt>
                <c:pt idx="1">
                  <c:v>1.8</c:v>
                </c:pt>
              </c:numCache>
            </c:numRef>
          </c:val>
        </c:ser>
      </c:pie3DChart>
    </c:plotArea>
    <c:legend>
      <c:legendPos val="r"/>
      <c:legendEntry>
        <c:idx val="2"/>
        <c:delete val="1"/>
      </c:legendEntry>
      <c:layout/>
      <c:txPr>
        <a:bodyPr/>
        <a:lstStyle/>
        <a:p>
          <a:pPr>
            <a:defRPr sz="2400" baseline="0"/>
          </a:pPr>
          <a:endParaRPr lang="ru-RU"/>
        </a:p>
      </c:txPr>
    </c:legend>
    <c:plotVisOnly val="1"/>
    <c:dispBlanksAs val="zero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 1 января 2018г </c:v>
                </c:pt>
              </c:strCache>
            </c:strRef>
          </c:tx>
          <c:dLbls>
            <c:showVal val="1"/>
          </c:dLbls>
          <c:cat>
            <c:strRef>
              <c:f>Лист1!$A$2:$A$3</c:f>
              <c:strCache>
                <c:ptCount val="1"/>
                <c:pt idx="0">
                  <c:v>Численность населения по Измерскому СП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657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 1 января 2019 г</c:v>
                </c:pt>
              </c:strCache>
            </c:strRef>
          </c:tx>
          <c:dLbls>
            <c:showVal val="1"/>
          </c:dLbls>
          <c:cat>
            <c:strRef>
              <c:f>Лист1!$A$2:$A$3</c:f>
              <c:strCache>
                <c:ptCount val="1"/>
                <c:pt idx="0">
                  <c:v>Численность населения по Измерскому СП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645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 1 января 2020г.</c:v>
                </c:pt>
              </c:strCache>
            </c:strRef>
          </c:tx>
          <c:dLbls>
            <c:showVal val="1"/>
          </c:dLbls>
          <c:cat>
            <c:strRef>
              <c:f>Лист1!$A$2:$A$3</c:f>
              <c:strCache>
                <c:ptCount val="1"/>
                <c:pt idx="0">
                  <c:v>Численность населения по Измерскому СП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641</c:v>
                </c:pt>
              </c:numCache>
            </c:numRef>
          </c:val>
        </c:ser>
        <c:dLbls>
          <c:showVal val="1"/>
        </c:dLbls>
        <c:gapWidth val="75"/>
        <c:axId val="32035584"/>
        <c:axId val="32037120"/>
      </c:barChart>
      <c:catAx>
        <c:axId val="32035584"/>
        <c:scaling>
          <c:orientation val="minMax"/>
        </c:scaling>
        <c:axPos val="b"/>
        <c:majorTickMark val="none"/>
        <c:tickLblPos val="none"/>
        <c:crossAx val="32037120"/>
        <c:crosses val="autoZero"/>
        <c:auto val="1"/>
        <c:lblAlgn val="ctr"/>
        <c:lblOffset val="100"/>
      </c:catAx>
      <c:valAx>
        <c:axId val="32037120"/>
        <c:scaling>
          <c:orientation val="minMax"/>
        </c:scaling>
        <c:axPos val="l"/>
        <c:numFmt formatCode="General" sourceLinked="1"/>
        <c:majorTickMark val="none"/>
        <c:tickLblPos val="nextTo"/>
        <c:crossAx val="32035584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2000"/>
          </a:pPr>
          <a:endParaRPr lang="ru-RU"/>
        </a:p>
      </c:txPr>
    </c:legend>
    <c:plotVisOnly val="1"/>
    <c:dispBlanksAs val="gap"/>
  </c:chart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0.11627472933070866"/>
          <c:y val="3.2074584610748254E-2"/>
          <c:w val="0.7625259596456696"/>
          <c:h val="0.8378634878065394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dLbls>
            <c:txPr>
              <a:bodyPr/>
              <a:lstStyle/>
              <a:p>
                <a:pPr>
                  <a:defRPr sz="2400" baseline="0">
                    <a:solidFill>
                      <a:schemeClr val="tx1"/>
                    </a:solidFill>
                    <a:latin typeface="Times New Roman" pitchFamily="18" charset="0"/>
                  </a:defRPr>
                </a:pPr>
                <a:endParaRPr lang="ru-RU"/>
              </a:p>
            </c:txPr>
            <c:dLblPos val="outEnd"/>
            <c:showVal val="1"/>
          </c:dLbls>
          <c:cat>
            <c:strRef>
              <c:f>Лист1!$A$2:$A$5</c:f>
              <c:strCache>
                <c:ptCount val="2"/>
                <c:pt idx="0">
                  <c:v>молоко, ц.</c:v>
                </c:pt>
                <c:pt idx="1">
                  <c:v>мясо, ц.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3207</c:v>
                </c:pt>
                <c:pt idx="1">
                  <c:v>179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dLbls>
            <c:dLbl>
              <c:idx val="0"/>
              <c:layout>
                <c:manualLayout>
                  <c:x val="6.2500000000000134E-3"/>
                  <c:y val="4.6001425681980145E-3"/>
                </c:manualLayout>
              </c:layout>
              <c:dLblPos val="outEnd"/>
              <c:showVal val="1"/>
            </c:dLbl>
            <c:txPr>
              <a:bodyPr/>
              <a:lstStyle/>
              <a:p>
                <a:pPr>
                  <a:defRPr sz="2400" baseline="0">
                    <a:solidFill>
                      <a:schemeClr val="tx1"/>
                    </a:solidFill>
                    <a:latin typeface="Times New Roman" pitchFamily="18" charset="0"/>
                  </a:defRPr>
                </a:pPr>
                <a:endParaRPr lang="ru-RU"/>
              </a:p>
            </c:txPr>
            <c:dLblPos val="outEnd"/>
            <c:showVal val="1"/>
          </c:dLbls>
          <c:cat>
            <c:strRef>
              <c:f>Лист1!$A$2:$A$5</c:f>
              <c:strCache>
                <c:ptCount val="2"/>
                <c:pt idx="0">
                  <c:v>молоко, ц.</c:v>
                </c:pt>
                <c:pt idx="1">
                  <c:v>мясо, ц.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1487</c:v>
                </c:pt>
                <c:pt idx="1">
                  <c:v>200</c:v>
                </c:pt>
              </c:numCache>
            </c:numRef>
          </c:val>
        </c:ser>
        <c:dLbls>
          <c:showVal val="1"/>
        </c:dLbls>
        <c:overlap val="-39"/>
        <c:axId val="92333184"/>
        <c:axId val="92334720"/>
      </c:barChart>
      <c:catAx>
        <c:axId val="92333184"/>
        <c:scaling>
          <c:orientation val="minMax"/>
        </c:scaling>
        <c:axPos val="b"/>
        <c:tickLblPos val="nextTo"/>
        <c:txPr>
          <a:bodyPr/>
          <a:lstStyle/>
          <a:p>
            <a:pPr>
              <a:defRPr sz="2800" baseline="0">
                <a:solidFill>
                  <a:schemeClr val="tx1"/>
                </a:solidFill>
                <a:latin typeface="Times New Roman" pitchFamily="18" charset="0"/>
              </a:defRPr>
            </a:pPr>
            <a:endParaRPr lang="ru-RU"/>
          </a:p>
        </c:txPr>
        <c:crossAx val="92334720"/>
        <c:crosses val="autoZero"/>
        <c:auto val="1"/>
        <c:lblAlgn val="ctr"/>
        <c:lblOffset val="100"/>
      </c:catAx>
      <c:valAx>
        <c:axId val="9233472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2400" baseline="0">
                <a:solidFill>
                  <a:schemeClr val="tx1"/>
                </a:solidFill>
                <a:latin typeface="Times New Roman" pitchFamily="18" charset="0"/>
              </a:defRPr>
            </a:pPr>
            <a:endParaRPr lang="ru-RU"/>
          </a:p>
        </c:txPr>
        <c:crossAx val="92333184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2000" baseline="0">
              <a:solidFill>
                <a:schemeClr val="tx1"/>
              </a:solidFill>
              <a:latin typeface="Times New Roman" pitchFamily="18" charset="0"/>
            </a:defRPr>
          </a:pPr>
          <a:endParaRPr lang="ru-RU"/>
        </a:p>
      </c:txPr>
    </c:legend>
    <c:plotVisOnly val="1"/>
    <c:dispBlanksAs val="gap"/>
  </c:chart>
  <c:spPr>
    <a:noFill/>
  </c:spPr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8.4267150888899522E-2"/>
          <c:y val="0.11454895589683838"/>
          <c:w val="0.75464211335088682"/>
          <c:h val="0.65390368922026598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dLbls>
            <c:dLbl>
              <c:idx val="0"/>
              <c:layout>
                <c:manualLayout>
                  <c:x val="-1.7472924783749132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-1.5884477076135708E-3"/>
                  <c:y val="-2.4994317236927592E-3"/>
                </c:manualLayout>
              </c:layout>
              <c:tx>
                <c:rich>
                  <a:bodyPr/>
                  <a:lstStyle/>
                  <a:p>
                    <a:r>
                      <a:rPr lang="en-US" sz="20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lang="ru-RU" sz="20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35</a:t>
                    </a:r>
                    <a:endParaRPr lang="en-US" sz="2400" dirty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7</a:t>
                    </a:r>
                    <a:r>
                      <a:rPr lang="ru-RU" smtClean="0"/>
                      <a:t>3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2000" baseline="0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ИП</c:v>
                </c:pt>
                <c:pt idx="1">
                  <c:v>ЛПХ</c:v>
                </c:pt>
                <c:pt idx="2">
                  <c:v>ЛПХ занимающихся разведением КРС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</c:v>
                </c:pt>
                <c:pt idx="1">
                  <c:v>235</c:v>
                </c:pt>
                <c:pt idx="2">
                  <c:v>73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mtClean="0"/>
                      <a:t>6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>
                <c:manualLayout>
                  <c:x val="5.8242409791210664E-17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20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lang="ru-RU" sz="20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35</a:t>
                    </a:r>
                    <a:endParaRPr lang="en-US" sz="2400" dirty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mtClean="0"/>
                      <a:t>75</a:t>
                    </a:r>
                    <a:endParaRPr lang="en-US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2000" baseline="0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ИП</c:v>
                </c:pt>
                <c:pt idx="1">
                  <c:v>ЛПХ</c:v>
                </c:pt>
                <c:pt idx="2">
                  <c:v>ЛПХ занимающихся разведением КРС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6</c:v>
                </c:pt>
                <c:pt idx="1">
                  <c:v>235</c:v>
                </c:pt>
                <c:pt idx="2">
                  <c:v>75</c:v>
                </c:pt>
              </c:numCache>
            </c:numRef>
          </c:val>
        </c:ser>
        <c:dLbls>
          <c:showVal val="1"/>
        </c:dLbls>
        <c:overlap val="-29"/>
        <c:axId val="93796224"/>
        <c:axId val="93797760"/>
      </c:barChart>
      <c:catAx>
        <c:axId val="93796224"/>
        <c:scaling>
          <c:orientation val="minMax"/>
        </c:scaling>
        <c:axPos val="b"/>
        <c:tickLblPos val="nextTo"/>
        <c:txPr>
          <a:bodyPr/>
          <a:lstStyle/>
          <a:p>
            <a:pPr>
              <a:defRPr sz="2000" baseline="0">
                <a:solidFill>
                  <a:schemeClr val="tx1"/>
                </a:solidFill>
              </a:defRPr>
            </a:pPr>
            <a:endParaRPr lang="ru-RU"/>
          </a:p>
        </c:txPr>
        <c:crossAx val="93797760"/>
        <c:crosses val="autoZero"/>
        <c:auto val="1"/>
        <c:lblAlgn val="ctr"/>
        <c:lblOffset val="100"/>
      </c:catAx>
      <c:valAx>
        <c:axId val="9379776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2000" baseline="0">
                <a:solidFill>
                  <a:schemeClr val="tx1"/>
                </a:solidFill>
              </a:defRPr>
            </a:pPr>
            <a:endParaRPr lang="ru-RU"/>
          </a:p>
        </c:txPr>
        <c:crossAx val="93796224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2000" baseline="0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 baseline="0">
          <a:solidFill>
            <a:schemeClr val="tx1"/>
          </a:solidFill>
          <a:latin typeface="Times New Roman" pitchFamily="18" charset="0"/>
        </a:defRPr>
      </a:pPr>
      <a:endParaRPr lang="ru-RU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реализация алкогольной продукции 97,1% к уровню прошлого года</c:v>
                </c:pt>
              </c:strCache>
            </c:strRef>
          </c:tx>
          <c:dLbls>
            <c:dLbl>
              <c:idx val="0"/>
              <c:layout>
                <c:manualLayout>
                  <c:x val="1.0937499999999999E-2"/>
                  <c:y val="6.9681695478188534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5456,5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2.5000000000000001E-2"/>
                  <c:y val="1.625906227824394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5299,6</a:t>
                    </a:r>
                    <a:endParaRPr lang="en-US" dirty="0"/>
                  </a:p>
                </c:rich>
              </c:tx>
              <c:showVal val="1"/>
            </c:dLbl>
            <c:showVal val="1"/>
          </c:dLbls>
          <c:cat>
            <c:strRef>
              <c:f>Лист1!$A$2:$A$3</c:f>
              <c:strCache>
                <c:ptCount val="2"/>
                <c:pt idx="0">
                  <c:v> 2018года</c:v>
                </c:pt>
                <c:pt idx="1">
                  <c:v> 2019 года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5456.5</c:v>
                </c:pt>
                <c:pt idx="1">
                  <c:v>5299.6</c:v>
                </c:pt>
              </c:numCache>
            </c:numRef>
          </c:val>
        </c:ser>
        <c:shape val="cone"/>
        <c:axId val="111002752"/>
        <c:axId val="111004288"/>
        <c:axId val="0"/>
      </c:bar3DChart>
      <c:catAx>
        <c:axId val="111002752"/>
        <c:scaling>
          <c:orientation val="minMax"/>
        </c:scaling>
        <c:axPos val="b"/>
        <c:numFmt formatCode="#,##0.00" sourceLinked="0"/>
        <c:tickLblPos val="nextTo"/>
        <c:txPr>
          <a:bodyPr/>
          <a:lstStyle/>
          <a:p>
            <a:pPr>
              <a:defRPr sz="2000" baseline="0">
                <a:solidFill>
                  <a:schemeClr val="tx1"/>
                </a:solidFill>
                <a:latin typeface="Times New Roman" pitchFamily="18" charset="0"/>
              </a:defRPr>
            </a:pPr>
            <a:endParaRPr lang="ru-RU"/>
          </a:p>
        </c:txPr>
        <c:crossAx val="111004288"/>
        <c:crosses val="autoZero"/>
        <c:auto val="1"/>
        <c:lblAlgn val="ctr"/>
        <c:lblOffset val="100"/>
      </c:catAx>
      <c:valAx>
        <c:axId val="111004288"/>
        <c:scaling>
          <c:orientation val="minMax"/>
          <c:min val="100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111002752"/>
        <c:crosses val="autoZero"/>
        <c:crossBetween val="between"/>
        <c:majorUnit val="100"/>
        <c:minorUnit val="40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dLbls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НДФЛ</c:v>
                </c:pt>
                <c:pt idx="1">
                  <c:v>Имущественный</c:v>
                </c:pt>
                <c:pt idx="2">
                  <c:v>Земельный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41.8</c:v>
                </c:pt>
                <c:pt idx="1">
                  <c:v>104.8</c:v>
                </c:pt>
                <c:pt idx="2">
                  <c:v>657.3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dLbls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НДФЛ</c:v>
                </c:pt>
                <c:pt idx="1">
                  <c:v>Имущественный</c:v>
                </c:pt>
                <c:pt idx="2">
                  <c:v>Земельный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47.6</c:v>
                </c:pt>
                <c:pt idx="1">
                  <c:v>109.1</c:v>
                </c:pt>
                <c:pt idx="2">
                  <c:v>699.3</c:v>
                </c:pt>
              </c:numCache>
            </c:numRef>
          </c:val>
        </c:ser>
        <c:dLbls>
          <c:showVal val="1"/>
        </c:dLbls>
        <c:gapWidth val="75"/>
        <c:shape val="cylinder"/>
        <c:axId val="107384832"/>
        <c:axId val="107386368"/>
        <c:axId val="0"/>
      </c:bar3DChart>
      <c:catAx>
        <c:axId val="107384832"/>
        <c:scaling>
          <c:orientation val="minMax"/>
        </c:scaling>
        <c:axPos val="b"/>
        <c:majorTickMark val="none"/>
        <c:tickLblPos val="nextTo"/>
        <c:crossAx val="107386368"/>
        <c:crosses val="autoZero"/>
        <c:auto val="1"/>
        <c:lblAlgn val="ctr"/>
        <c:lblOffset val="100"/>
      </c:catAx>
      <c:valAx>
        <c:axId val="107386368"/>
        <c:scaling>
          <c:orientation val="minMax"/>
        </c:scaling>
        <c:axPos val="l"/>
        <c:numFmt formatCode="General" sourceLinked="1"/>
        <c:majorTickMark val="none"/>
        <c:tickLblPos val="nextTo"/>
        <c:crossAx val="107384832"/>
        <c:crosses val="autoZero"/>
        <c:crossBetween val="between"/>
      </c:valAx>
    </c:plotArea>
    <c:legend>
      <c:legendPos val="b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13804896521202686"/>
          <c:y val="9.6534253344157245E-2"/>
          <c:w val="0.84725851456213763"/>
          <c:h val="0.7553838280450357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dLbls>
            <c:txPr>
              <a:bodyPr/>
              <a:lstStyle/>
              <a:p>
                <a:pPr>
                  <a:defRPr sz="2000" baseline="0">
                    <a:solidFill>
                      <a:schemeClr val="tx1"/>
                    </a:solidFill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11280</c:v>
                </c:pt>
                <c:pt idx="1">
                  <c:v>13915.4</c:v>
                </c:pt>
              </c:numCache>
            </c:numRef>
          </c:val>
        </c:ser>
        <c:dLbls>
          <c:showVal val="1"/>
        </c:dLbls>
        <c:gapDepth val="222"/>
        <c:shape val="cone"/>
        <c:axId val="107426560"/>
        <c:axId val="107428096"/>
        <c:axId val="0"/>
      </c:bar3DChart>
      <c:catAx>
        <c:axId val="107426560"/>
        <c:scaling>
          <c:orientation val="minMax"/>
        </c:scaling>
        <c:delete val="1"/>
        <c:axPos val="b"/>
        <c:numFmt formatCode="General" sourceLinked="1"/>
        <c:tickLblPos val="nextTo"/>
        <c:crossAx val="107428096"/>
        <c:crosses val="autoZero"/>
        <c:auto val="1"/>
        <c:lblAlgn val="ctr"/>
        <c:lblOffset val="100"/>
      </c:catAx>
      <c:valAx>
        <c:axId val="107428096"/>
        <c:scaling>
          <c:orientation val="minMax"/>
        </c:scaling>
        <c:axPos val="l"/>
        <c:majorGridlines/>
        <c:numFmt formatCode="General" sourceLinked="1"/>
        <c:tickLblPos val="nextTo"/>
        <c:spPr>
          <a:ln w="0"/>
        </c:spPr>
        <c:txPr>
          <a:bodyPr/>
          <a:lstStyle/>
          <a:p>
            <a:pPr>
              <a:defRPr sz="2000" baseline="0">
                <a:solidFill>
                  <a:schemeClr val="tx1"/>
                </a:solidFill>
                <a:latin typeface="Times New Roman" pitchFamily="18" charset="0"/>
              </a:defRPr>
            </a:pPr>
            <a:endParaRPr lang="ru-RU"/>
          </a:p>
        </c:txPr>
        <c:crossAx val="107426560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2000" baseline="0">
              <a:solidFill>
                <a:schemeClr val="tx1"/>
              </a:solidFill>
              <a:latin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0.77358</cdr:x>
      <cdr:y>0.00879</cdr:y>
    </cdr:from>
    <cdr:to>
      <cdr:x>0.96601</cdr:x>
      <cdr:y>0.199</cdr:y>
    </cdr:to>
    <cdr:pic>
      <cdr:nvPicPr>
        <cdr:cNvPr id="2" name="Picture 2" descr="C:\Users\Admin\Desktop\отчет2019\ТА1ССР-2.png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=""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8804031" y="58616"/>
          <a:ext cx="2190029" cy="12687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0.42884</cdr:x>
      <cdr:y>0.32741</cdr:y>
    </cdr:from>
    <cdr:to>
      <cdr:x>0.54134</cdr:x>
      <cdr:y>0.49616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485573" y="177415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0.14291</cdr:x>
      <cdr:y>0.94236</cdr:y>
    </cdr:from>
    <cdr:to>
      <cdr:x>0.47573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66489" y="4630617"/>
          <a:ext cx="2250830" cy="2832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0.17931</cdr:x>
      <cdr:y>0.83863</cdr:y>
    </cdr:from>
    <cdr:to>
      <cdr:x>0.4584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212673" y="4752200"/>
          <a:ext cx="1887416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0.13771</cdr:x>
      <cdr:y>0.83863</cdr:y>
    </cdr:from>
    <cdr:to>
      <cdr:x>0.422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931319" y="4752200"/>
          <a:ext cx="1922585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0.14291</cdr:x>
      <cdr:y>0.83863</cdr:y>
    </cdr:from>
    <cdr:to>
      <cdr:x>0.5312</cdr:x>
      <cdr:y>0.92966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966489" y="4752200"/>
          <a:ext cx="2625969" cy="5158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0.27061</cdr:x>
      <cdr:y>0.83863</cdr:y>
    </cdr:from>
    <cdr:to>
      <cdr:x>0.41333</cdr:x>
      <cdr:y>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039816" y="4752200"/>
          <a:ext cx="1075825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Малый бизнес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0.5156</cdr:x>
      <cdr:y>0.83863</cdr:y>
    </cdr:from>
    <cdr:to>
      <cdr:x>0.82242</cdr:x>
      <cdr:y>0.91311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3486950" y="4752200"/>
          <a:ext cx="2074985" cy="4220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0.5521</cdr:x>
      <cdr:y>0.83863</cdr:y>
    </cdr:from>
    <cdr:to>
      <cdr:x>0.99923</cdr:x>
      <cdr:y>0.96897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4161693" y="4752200"/>
          <a:ext cx="3370455" cy="7385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l"/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Всего по сельскому </a:t>
          </a:r>
        </a:p>
        <a:p xmlns:a="http://schemas.openxmlformats.org/drawingml/2006/main">
          <a:pPr algn="l"/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поселению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BD57-C2FF-424D-A9ED-09B06DF6C418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3B62-56EE-4306-AFD0-0B4532BF07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8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BD57-C2FF-424D-A9ED-09B06DF6C418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3B62-56EE-4306-AFD0-0B4532BF07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19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BD57-C2FF-424D-A9ED-09B06DF6C418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3B62-56EE-4306-AFD0-0B4532BF07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BD57-C2FF-424D-A9ED-09B06DF6C418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3B62-56EE-4306-AFD0-0B4532BF07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BD57-C2FF-424D-A9ED-09B06DF6C418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3B62-56EE-4306-AFD0-0B4532BF07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BD57-C2FF-424D-A9ED-09B06DF6C418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3B62-56EE-4306-AFD0-0B4532BF07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BD57-C2FF-424D-A9ED-09B06DF6C418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3B62-56EE-4306-AFD0-0B4532BF07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BD57-C2FF-424D-A9ED-09B06DF6C418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3B62-56EE-4306-AFD0-0B4532BF07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BD57-C2FF-424D-A9ED-09B06DF6C418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3B62-56EE-4306-AFD0-0B4532BF07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3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BD57-C2FF-424D-A9ED-09B06DF6C418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3B62-56EE-4306-AFD0-0B4532BF07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BD57-C2FF-424D-A9ED-09B06DF6C418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3B62-56EE-4306-AFD0-0B4532BF07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619BD57-C2FF-424D-A9ED-09B06DF6C418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DE3B62-56EE-4306-AFD0-0B4532BF07F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66255" y="633844"/>
            <a:ext cx="6703468" cy="6083479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ru-RU" sz="4400" dirty="0" smtClean="0"/>
              <a:t>Отчетный  доклад  </a:t>
            </a:r>
            <a:br>
              <a:rPr lang="ru-RU" sz="4400" dirty="0" smtClean="0"/>
            </a:br>
            <a:r>
              <a:rPr lang="ru-RU" sz="4400" dirty="0" smtClean="0"/>
              <a:t>Главы Измерского сельского поселения об итогах социально-экономического развития Измерского сельского поселения</a:t>
            </a:r>
            <a:br>
              <a:rPr lang="ru-RU" sz="4400" dirty="0" smtClean="0"/>
            </a:br>
            <a:r>
              <a:rPr lang="ru-RU" sz="4400" dirty="0" smtClean="0"/>
              <a:t>за 2019 год</a:t>
            </a:r>
            <a:br>
              <a:rPr lang="ru-RU" sz="4400" dirty="0" smtClean="0"/>
            </a:br>
            <a:r>
              <a:rPr lang="ru-RU" sz="4400" dirty="0" smtClean="0"/>
              <a:t> и основных задачах на 2020 год</a:t>
            </a:r>
            <a:br>
              <a:rPr lang="ru-RU" sz="4400" dirty="0" smtClean="0"/>
            </a:br>
            <a:endParaRPr lang="ru-RU" sz="4400" dirty="0"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384" y="2309446"/>
            <a:ext cx="3504935" cy="42739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USER\Downloads\ТА1ССР-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75230" y="152400"/>
            <a:ext cx="4302369" cy="2285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4790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="" xmlns:p14="http://schemas.microsoft.com/office/powerpoint/2010/main" val="1176099977"/>
              </p:ext>
            </p:extLst>
          </p:nvPr>
        </p:nvGraphicFramePr>
        <p:xfrm>
          <a:off x="2032000" y="1019909"/>
          <a:ext cx="8128000" cy="5521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21947" y="170206"/>
            <a:ext cx="10679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Реализация продукции животноводства</a:t>
            </a:r>
            <a:endParaRPr lang="ru-RU" sz="36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Admin\Desktop\отчет2019\ТА1ССР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78" y="193240"/>
            <a:ext cx="1743437" cy="126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5000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405" y="487887"/>
            <a:ext cx="11041795" cy="132918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Количество ИП, ЛПХ</a:t>
            </a:r>
            <a:br>
              <a:rPr lang="ru-RU" sz="40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 на 01 января 2020 года</a:t>
            </a:r>
            <a:endParaRPr lang="ru-RU" sz="4000" dirty="0"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="" xmlns:p14="http://schemas.microsoft.com/office/powerpoint/2010/main" val="2238728466"/>
              </p:ext>
            </p:extLst>
          </p:nvPr>
        </p:nvGraphicFramePr>
        <p:xfrm>
          <a:off x="2032001" y="1600200"/>
          <a:ext cx="7995227" cy="5081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2" descr="C:\Users\Admin\Desktop\отчет2019\ТА1ССР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78" y="193240"/>
            <a:ext cx="2190029" cy="126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7449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0348" y="179982"/>
            <a:ext cx="70503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Личное подсобное хозяйство </a:t>
            </a:r>
          </a:p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Барашиной Нины Ивановны с. </a:t>
            </a:r>
            <a:r>
              <a:rPr lang="ru-RU" sz="36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Вожи</a:t>
            </a:r>
            <a:endParaRPr lang="ru-RU" sz="36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пожарка\Desktop\Новая папка (6)\20190110_1103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03" y="1934308"/>
            <a:ext cx="5661742" cy="4246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жарка\Desktop\Новая папка (6)\20190110_1102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678" y="294650"/>
            <a:ext cx="4343695" cy="30255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ожарка\Desktop\Новая папка (6)\20190110_1102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678" y="3361271"/>
            <a:ext cx="4343695" cy="32577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3282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apf.mail.ru/cgi-bin/readmsg/IMG-20181213-WA0004.jpg?id=15446965030000000717%3B0%3B4&amp;x-email=denisova-oljga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s://apf.mail.ru/cgi-bin/readmsg/IMG-20181213-WA0021.jpg?id=15446965760000000002%3B0%3B5&amp;x-email=denisova-oljga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9" descr="https://apf.mail.ru/cgi-bin/readmsg/IMG-20181213-WA0002.jpg?id=15446967110000000697%3B0%3B1&amp;x-email=denisova-oljga%40mail.ru&amp;exif=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65175" y="160337"/>
            <a:ext cx="10946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Личное подсобное хозяйство </a:t>
            </a:r>
          </a:p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Дятловой Марины Владимировны с. </a:t>
            </a:r>
            <a:r>
              <a:rPr lang="ru-RU" sz="36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Вожи</a:t>
            </a:r>
            <a:endParaRPr lang="ru-RU" sz="36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пожарка\Desktop\Новая папка (6)\20190110_1354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3" y="1703686"/>
            <a:ext cx="4877089" cy="4354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жарка\Desktop\Новая папка (6)\20190110_1352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336" y="1703687"/>
            <a:ext cx="5695018" cy="4354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7129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AppData\Local\Temp\Rar$DI00.928\20200128_120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4250" y="1237785"/>
            <a:ext cx="5143500" cy="524107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048000" y="490655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Личное подсобное хозяйство </a:t>
            </a:r>
          </a:p>
          <a:p>
            <a:pPr algn="ctr"/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Киямова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Ильсура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Нуретдиновича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с.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Измери</a:t>
            </a:r>
            <a:endParaRPr lang="ru-RU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AppData\Local\Temp\Rar$DI04.974\20200128_1201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6553" y="1159726"/>
            <a:ext cx="5143500" cy="546409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048000" y="412595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Личное подсобное хозяйство 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Хабибуллиной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Гульнур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Сабировны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с.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Измери</a:t>
            </a:r>
            <a:endParaRPr lang="ru-RU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AppData\Local\Temp\Rar$DI08.980\20200128_1203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4250" y="1260088"/>
            <a:ext cx="5143500" cy="514071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048000" y="211873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Личное подсобное хозяйство 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Шарапова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Илгама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Нургалиевича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с.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Измери</a:t>
            </a:r>
            <a:endParaRPr lang="ru-RU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AppData\Local\Temp\Rar$DI12.611\20200128_1208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4250" y="1282390"/>
            <a:ext cx="5143500" cy="528567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048000" y="323385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Личное подсобное хозяйство </a:t>
            </a:r>
          </a:p>
          <a:p>
            <a:pPr algn="ctr"/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Гайнуллина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Рустама Рафаиловича с.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Измери</a:t>
            </a:r>
            <a:endParaRPr lang="ru-RU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flipH="1">
            <a:off x="1109237" y="4697260"/>
            <a:ext cx="45719" cy="10020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497" y="0"/>
            <a:ext cx="11399005" cy="94362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Ферма ИП КФХ «Исаков В. И.»</a:t>
            </a:r>
            <a:endParaRPr lang="ru-RU" sz="3600" b="1" dirty="0"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пожарка\Desktop\КФХ фото\tabu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904009"/>
            <a:ext cx="4762500" cy="2681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ожарка\Desktop\КФХ фото\dsc_71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25" y="3570080"/>
            <a:ext cx="4826547" cy="3196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пожарка\Desktop\КФХ фото\news_text_1726_4923_p2200499_jpg_crop1520242958_ejw_12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299" y="3585297"/>
            <a:ext cx="4779819" cy="3181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2718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фото совет\IMG-20200124-WA00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621323"/>
            <a:ext cx="9144000" cy="566224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074726" y="187569"/>
            <a:ext cx="20425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КФХ Исакова В.И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отчет2019\ТА1ССР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78" y="193240"/>
            <a:ext cx="2190029" cy="126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14246" y="984738"/>
            <a:ext cx="85916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Территория Измерского сельского поселения - 8039га,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 населённых пункта.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47999" y="2828836"/>
            <a:ext cx="798755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Общая численность населения на 01.01.2020г. составляет 641 человека: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Измери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– 296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с. Вожи- 345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фото совет\IMG-20200124-WA0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468922"/>
            <a:ext cx="9144000" cy="566224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898396" y="6198987"/>
            <a:ext cx="23952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КФХ Исакова  В.И</a:t>
            </a:r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esktop\фото совет\IMG-20200124-WA00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879230"/>
            <a:ext cx="9144000" cy="525193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810000" y="257907"/>
            <a:ext cx="33072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КФХ Исакова В.И.</a:t>
            </a: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649232" y="597877"/>
            <a:ext cx="4711493" cy="8520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ИП </a:t>
            </a:r>
            <a:r>
              <a:rPr lang="ru-RU" sz="3600" b="1" dirty="0" err="1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Мухаметова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Г. Н.</a:t>
            </a:r>
            <a:endParaRPr lang="ru-RU" sz="3600" b="1" dirty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s://apf.mail.ru/cgi-bin/readmsg/IMG-20181211-WA0006.jpg?id=15445945640000000551%3B0%3B6&amp;x-email=denisova-oljga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865167"/>
            <a:ext cx="5798127" cy="4348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085" y="1865166"/>
            <a:ext cx="5715288" cy="4348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5"/>
          <p:cNvSpPr txBox="1">
            <a:spLocks/>
          </p:cNvSpPr>
          <p:nvPr/>
        </p:nvSpPr>
        <p:spPr>
          <a:xfrm>
            <a:off x="1107412" y="584021"/>
            <a:ext cx="4711493" cy="852091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rmAutofit/>
          </a:bodyPr>
          <a:lstStyle>
            <a:lvl1pPr marL="320040" indent="-32004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ИП </a:t>
            </a:r>
            <a:r>
              <a:rPr lang="ru-RU" sz="3600" dirty="0" err="1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Милицкова</a:t>
            </a:r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Р. С</a:t>
            </a:r>
            <a:r>
              <a:rPr lang="ru-RU" sz="3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863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apf.mail.ru/cgi-bin/readmsg/IMG-20181221-WA0006.jpg?id=15453865320000000147%3B0%3B1&amp;x-email=denisova-oljga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50" y="1759865"/>
            <a:ext cx="5833053" cy="46447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2775" y="860027"/>
            <a:ext cx="5680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ИП Кузнецова Г.В.</a:t>
            </a:r>
            <a:endParaRPr lang="ru-RU" sz="36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F:\IMG-20200129-WA00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13394" y="1828800"/>
            <a:ext cx="4471639" cy="45831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3423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20200129_110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7716" y="970156"/>
            <a:ext cx="5174167" cy="506265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486722" y="267629"/>
            <a:ext cx="65569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ИП Кузнецова Г.В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-магазин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C:\Users\USER\Desktop\20200129_1100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1226" y="992459"/>
            <a:ext cx="4874823" cy="51184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пожарка\Desktop\20190111_0806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621" y="1103970"/>
            <a:ext cx="5910145" cy="4859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47220" y="323386"/>
            <a:ext cx="53550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ИП Макаров О.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грузоперевозки</a:t>
            </a: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IMG-20200129-12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0546" y="1014760"/>
            <a:ext cx="9144000" cy="551985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468759" y="234176"/>
            <a:ext cx="32544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ИП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Ожогин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Илья Сергеевич</a:t>
            </a:r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IMG_20191115_104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49512" y="1512277"/>
            <a:ext cx="5143500" cy="446649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965938" y="983959"/>
            <a:ext cx="59084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ИП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Ожогин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Илья Сергеевич</a:t>
            </a:r>
            <a:endParaRPr lang="ru-RU" dirty="0"/>
          </a:p>
        </p:txBody>
      </p:sp>
      <p:pic>
        <p:nvPicPr>
          <p:cNvPr id="5" name="Picture 2" descr="C:\Users\USER\Desktop\фото совет\IMG-20200124-WA00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216" y="1488999"/>
            <a:ext cx="5076092" cy="44428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фото совет\IMG-20200124-WA00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996461"/>
            <a:ext cx="10621108" cy="542778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468759" y="234462"/>
            <a:ext cx="32544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ИП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Ожогин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Илья Сергеевич</a:t>
            </a:r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="" xmlns:p14="http://schemas.microsoft.com/office/powerpoint/2010/main" val="3130421951"/>
              </p:ext>
            </p:extLst>
          </p:nvPr>
        </p:nvGraphicFramePr>
        <p:xfrm>
          <a:off x="2369571" y="1230923"/>
          <a:ext cx="8128000" cy="5357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110156" y="131968"/>
            <a:ext cx="8757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Реализация алкогольной продукции за 12 месяцев 2018- 2019гг. (в литрах)</a:t>
            </a:r>
            <a:endParaRPr lang="ru-RU" sz="36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Admin\Desktop\отчет2019\ТА1ССР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78" y="193240"/>
            <a:ext cx="2106853" cy="126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8685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9476" y="1019907"/>
            <a:ext cx="8006861" cy="4560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Admin\Desktop\отчет2019\ТА1ССР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78" y="193240"/>
            <a:ext cx="2190029" cy="126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IMG-20200129-WA0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892098"/>
            <a:ext cx="9144000" cy="550870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898396" y="256478"/>
            <a:ext cx="39222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 ярмарке  в г.Казане</a:t>
            </a:r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AppData\Local\Temp\Rar$DI00.759\28a3b18214387a2eb22fb045313db64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8073" y="973015"/>
            <a:ext cx="8072049" cy="35052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52091" y="4588243"/>
            <a:ext cx="40444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МФЦ-СДК с. ИЗМЕРИ</a:t>
            </a:r>
            <a:endParaRPr lang="ru-RU" dirty="0"/>
          </a:p>
        </p:txBody>
      </p:sp>
      <p:pic>
        <p:nvPicPr>
          <p:cNvPr id="4" name="Picture 2" descr="C:\Users\Admin\Desktop\отчет2019\ТА1ССР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78" y="193241"/>
            <a:ext cx="1995653" cy="1201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Desktop\DSC0243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7057" y="1202372"/>
            <a:ext cx="5937885" cy="4453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724470" y="5908432"/>
            <a:ext cx="27430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СДК </a:t>
            </a:r>
            <a:r>
              <a:rPr lang="ru-RU" dirty="0" err="1" smtClean="0"/>
              <a:t>с.Вожи</a:t>
            </a:r>
            <a:r>
              <a:rPr lang="ru-RU" dirty="0" smtClean="0"/>
              <a:t> Концерт</a:t>
            </a:r>
            <a:endParaRPr lang="ru-RU" dirty="0"/>
          </a:p>
        </p:txBody>
      </p:sp>
      <p:pic>
        <p:nvPicPr>
          <p:cNvPr id="4" name="Picture 2" descr="C:\Users\Admin\Desktop\отчет2019\ТА1ССР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78" y="193240"/>
            <a:ext cx="2106853" cy="126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Desktop\DSC024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7057" y="1202372"/>
            <a:ext cx="5937885" cy="4453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724470" y="5826370"/>
            <a:ext cx="27430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Концерт  23 февраля СДК </a:t>
            </a:r>
            <a:r>
              <a:rPr lang="ru-RU" dirty="0" err="1" smtClean="0"/>
              <a:t>с.Вожи</a:t>
            </a:r>
            <a:endParaRPr lang="ru-RU" dirty="0"/>
          </a:p>
        </p:txBody>
      </p:sp>
      <p:pic>
        <p:nvPicPr>
          <p:cNvPr id="4" name="Picture 2" descr="C:\Users\Admin\Desktop\отчет2019\ТА1ССР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78" y="193240"/>
            <a:ext cx="2106853" cy="126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DSC0472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2771" y="423746"/>
            <a:ext cx="6690731" cy="554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724470" y="5955323"/>
            <a:ext cx="27430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23 февраля  СДК </a:t>
            </a:r>
            <a:r>
              <a:rPr lang="ru-RU" dirty="0" err="1" smtClean="0"/>
              <a:t>с.Измери</a:t>
            </a:r>
            <a:endParaRPr lang="ru-RU" dirty="0"/>
          </a:p>
        </p:txBody>
      </p:sp>
      <p:pic>
        <p:nvPicPr>
          <p:cNvPr id="4" name="Picture 2" descr="C:\Users\Admin\Desktop\отчет2019\ТА1ССР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78" y="193240"/>
            <a:ext cx="2106853" cy="126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Desktop\DSC0247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7676" y="1410194"/>
            <a:ext cx="5936648" cy="4037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724470" y="5720862"/>
            <a:ext cx="27430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Чаепитие  8 марта </a:t>
            </a:r>
            <a:r>
              <a:rPr lang="ru-RU" dirty="0" err="1" smtClean="0"/>
              <a:t>с.Вожи</a:t>
            </a:r>
            <a:endParaRPr lang="ru-RU" dirty="0"/>
          </a:p>
        </p:txBody>
      </p:sp>
      <p:pic>
        <p:nvPicPr>
          <p:cNvPr id="4" name="Picture 2" descr="C:\Users\Admin\Desktop\отчет2019\ТА1ССР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78" y="193240"/>
            <a:ext cx="2106853" cy="126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cuments\Фото Ермошина сд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99292"/>
            <a:ext cx="9144000" cy="562707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724470" y="5943600"/>
            <a:ext cx="27430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Поделки  Вожи СДК</a:t>
            </a:r>
            <a:endParaRPr lang="ru-RU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Desktop\IMG-20190311-WA003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7676" y="1362693"/>
            <a:ext cx="5936648" cy="413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724470" y="5849816"/>
            <a:ext cx="27430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Проводы зимы </a:t>
            </a:r>
            <a:r>
              <a:rPr lang="ru-RU" dirty="0" err="1" smtClean="0"/>
              <a:t>с.Вожи</a:t>
            </a:r>
            <a:endParaRPr lang="ru-RU" dirty="0"/>
          </a:p>
        </p:txBody>
      </p:sp>
      <p:pic>
        <p:nvPicPr>
          <p:cNvPr id="4" name="Picture 2" descr="C:\Users\Admin\Desktop\отчет2019\ТА1ССР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78" y="193240"/>
            <a:ext cx="2106853" cy="126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Desktop\IMG-20190311-WA002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3090" y="1202376"/>
            <a:ext cx="5685819" cy="4453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724470" y="5943600"/>
            <a:ext cx="27430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Проводы зимы </a:t>
            </a:r>
            <a:r>
              <a:rPr lang="ru-RU" dirty="0" err="1" smtClean="0"/>
              <a:t>с.Вожи</a:t>
            </a:r>
            <a:endParaRPr lang="ru-RU" dirty="0"/>
          </a:p>
        </p:txBody>
      </p:sp>
      <p:pic>
        <p:nvPicPr>
          <p:cNvPr id="4" name="Picture 2" descr="C:\Users\Admin\Desktop\отчет2019\ТА1ССР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78" y="193240"/>
            <a:ext cx="2106853" cy="126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AppData\Local\Temp\Rar$DI00.572\DSC049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5240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1690777" y="724618"/>
          <a:ext cx="9678838" cy="4882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 descr="C:\Users\Admin\Desktop\отчет2019\ТА1ССР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78" y="193240"/>
            <a:ext cx="2190029" cy="126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AppData\Local\Temp\Rar$DI00.496\DSC049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AppData\Local\Temp\Rar$DI00.372\DSC05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44769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892062" y="6400800"/>
            <a:ext cx="35754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Сабантуй  2019 с. </a:t>
            </a:r>
            <a:r>
              <a:rPr lang="ru-RU" dirty="0" err="1" smtClean="0"/>
              <a:t>Измери</a:t>
            </a:r>
            <a:endParaRPr lang="ru-RU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Desktop\IMG-20190630-WA0001.jpg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2" y="257175"/>
            <a:ext cx="5934075" cy="634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Admin\Desktop\отчет2019\ТА1ССР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78" y="193240"/>
            <a:ext cx="2106853" cy="126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Desktop\IMG-20190630-WA0032.jpg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2" y="1204912"/>
            <a:ext cx="5934075" cy="44481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724470" y="5978770"/>
            <a:ext cx="27430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День села 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с.Вожи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Admin\Desktop\отчет2019\ТА1ССР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78" y="193240"/>
            <a:ext cx="2106853" cy="126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Desktop\IMG-20190630-WA0055.jpg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2" y="1204912"/>
            <a:ext cx="5934075" cy="44481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724470" y="5908432"/>
            <a:ext cx="27430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День села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с.Вожи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Admin\Desktop\отчет2019\ТА1ССР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78" y="193240"/>
            <a:ext cx="2106853" cy="126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Desktop\IMG-20191001-WA0030.jpg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956" y="0"/>
            <a:ext cx="5940425" cy="63070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078941" y="6383646"/>
            <a:ext cx="48678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Концерт  к дню пожилых Вожи СДК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Desktop\IMG-20191001-WA0029.jpg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338" y="-58843"/>
            <a:ext cx="5591908" cy="630701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041104" y="6388014"/>
            <a:ext cx="5746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Концерт  к Дню пожилых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с.Вожи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СДК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AppData\Local\Temp\Rar$DI00.090\DSC052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8831" y="211014"/>
            <a:ext cx="9144000" cy="601393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32094" y="6383646"/>
            <a:ext cx="56746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День пожилых СДК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с.Измери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AppData\Local\Temp\Rar$DI00.184\DSC053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00221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23129" y="6198980"/>
            <a:ext cx="61587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День пожилых СДК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с.Измери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5764045473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561" y="253692"/>
            <a:ext cx="6768789" cy="507659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954306" y="5310554"/>
            <a:ext cx="74765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Поздравление  Сафиной  С.З.     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с.Измери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Admin\Desktop\отчет2019\ТА1ССР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78" y="193240"/>
            <a:ext cx="2106853" cy="126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/>
        </p:nvGraphicFramePr>
        <p:xfrm>
          <a:off x="584545" y="0"/>
          <a:ext cx="11380928" cy="6670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Desktop\IMG-20200101-WA0065.jpg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634" y="708212"/>
            <a:ext cx="6178653" cy="47053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240306" y="5826370"/>
            <a:ext cx="48947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Бал-Маскарад село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Вожи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Admin\Desktop\отчет2019\ТА1ССР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78" y="193240"/>
            <a:ext cx="2106853" cy="126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Desktop\IMG-20200101-WA0064.jpg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492" y="717176"/>
            <a:ext cx="6884795" cy="50476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330021" y="5980550"/>
            <a:ext cx="41685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Бал-маскарад  село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Вожи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Admin\Desktop\отчет2019\ТА1ССР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78" y="193240"/>
            <a:ext cx="2106853" cy="126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Users\USER\AppData\Local\Temp\Rar$DI00.074\DSC055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902676"/>
            <a:ext cx="9144000" cy="541606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47291" y="281355"/>
            <a:ext cx="56856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Новый год у наших ворот СДК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Измери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Users\USER\AppData\Local\Temp\Rar$DI11.632\DSC055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410308"/>
            <a:ext cx="9144000" cy="5791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Users\USER\AppData\Local\Temp\Rar$DI15.129\DSC055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457200"/>
            <a:ext cx="9144000" cy="60256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IMG-20191224-WA00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085850"/>
            <a:ext cx="9906000" cy="46863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088888" y="223024"/>
            <a:ext cx="59882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Оформление елки  и снежных фигур</a:t>
            </a:r>
            <a:endParaRPr lang="ru-RU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IMG-20191224-WA00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085850"/>
            <a:ext cx="9906000" cy="46863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653990" y="256477"/>
            <a:ext cx="55204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Оформление елки  и снежных фигур.</a:t>
            </a:r>
            <a:endParaRPr lang="ru-RU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spasskiy.tatarstan.ru/file/spasskiy/IMG_20190522_1945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9790" y="422030"/>
            <a:ext cx="6343650" cy="595532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985846" y="6389077"/>
            <a:ext cx="34816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Ифтар</a:t>
            </a:r>
            <a:r>
              <a:rPr lang="ru-RU" dirty="0" smtClean="0"/>
              <a:t> </a:t>
            </a:r>
            <a:r>
              <a:rPr lang="ru-RU" dirty="0" err="1" smtClean="0"/>
              <a:t>с.Измери</a:t>
            </a:r>
            <a:endParaRPr lang="ru-RU" dirty="0"/>
          </a:p>
        </p:txBody>
      </p:sp>
      <p:pic>
        <p:nvPicPr>
          <p:cNvPr id="4" name="Picture 2" descr="C:\Users\Admin\Desktop\отчет2019\ТА1ССР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78" y="193240"/>
            <a:ext cx="2106853" cy="126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passkiy.tatarstan.ru/file/spasskiy/IMG_20190522_1956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5359" y="0"/>
            <a:ext cx="6343650" cy="627184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724470" y="6198980"/>
            <a:ext cx="27430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Ифтар</a:t>
            </a:r>
            <a:r>
              <a:rPr lang="ru-RU" dirty="0" smtClean="0"/>
              <a:t>  с. </a:t>
            </a:r>
            <a:r>
              <a:rPr lang="ru-RU" dirty="0" err="1" smtClean="0"/>
              <a:t>Измери</a:t>
            </a:r>
            <a:endParaRPr lang="ru-RU" dirty="0"/>
          </a:p>
        </p:txBody>
      </p:sp>
      <p:pic>
        <p:nvPicPr>
          <p:cNvPr id="4" name="Picture 2" descr="C:\Users\Admin\Desktop\отчет2019\ТА1ССР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78" y="193240"/>
            <a:ext cx="2106853" cy="126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IMG-20191016-WA000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97016" y="844062"/>
            <a:ext cx="6557474" cy="4806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191435" y="5779477"/>
            <a:ext cx="52174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Открытие модульного ФАП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с.Вожи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Admin\Desktop\отчет2019\ТА1ССР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78" y="193240"/>
            <a:ext cx="2106853" cy="126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Фото Рахимова С.С.90 лет\print_5271247_385095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5787" y="1758656"/>
            <a:ext cx="6158890" cy="456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Admin\Desktop\отчет2019\ТА1ССР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78" y="193240"/>
            <a:ext cx="2190029" cy="126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46647" y="1084439"/>
            <a:ext cx="36987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Поздравление с Юбилеем  90 лет Рахимову С.С.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IMG-20191016-WA000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5787" y="204788"/>
            <a:ext cx="5940425" cy="5879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724470" y="6198980"/>
            <a:ext cx="27430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Модульный ФАП </a:t>
            </a:r>
            <a:r>
              <a:rPr lang="ru-RU" dirty="0" err="1" smtClean="0"/>
              <a:t>с.Вожи</a:t>
            </a:r>
            <a:r>
              <a:rPr lang="ru-RU" dirty="0" smtClean="0"/>
              <a:t> открытие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01024" y="6211669"/>
            <a:ext cx="27430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Модульный ФАП </a:t>
            </a:r>
            <a:r>
              <a:rPr lang="ru-RU" dirty="0" err="1" smtClean="0"/>
              <a:t>с.Вожи</a:t>
            </a:r>
            <a:r>
              <a:rPr lang="ru-RU" dirty="0" smtClean="0"/>
              <a:t> открытие</a:t>
            </a:r>
            <a:endParaRPr lang="ru-RU" dirty="0"/>
          </a:p>
        </p:txBody>
      </p:sp>
      <p:pic>
        <p:nvPicPr>
          <p:cNvPr id="5" name="Picture 2" descr="C:\Users\Admin\Desktop\отчет2019\ТА1ССР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78" y="193240"/>
            <a:ext cx="2106853" cy="126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AppData\Local\Temp\Rar$DI15.118\IMG-20191120-WA00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6302" y="936702"/>
            <a:ext cx="9144000" cy="575402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690006" y="234176"/>
            <a:ext cx="28119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Модульный ФАП </a:t>
            </a:r>
            <a:r>
              <a:rPr lang="ru-RU" dirty="0" err="1" smtClean="0"/>
              <a:t>с.Вожи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AppData\Local\Temp\Rar$DI02.916\IMG-20191120-WA00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814038"/>
            <a:ext cx="9144000" cy="573172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690006" y="189571"/>
            <a:ext cx="28119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Модульный ФАП </a:t>
            </a:r>
            <a:r>
              <a:rPr lang="ru-RU" dirty="0" err="1" smtClean="0"/>
              <a:t>с.Вожи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AppData\Local\Temp\Rar$DI11.221\IMG-20191120-WA00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75211" y="646770"/>
            <a:ext cx="6835696" cy="585618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690006" y="167268"/>
            <a:ext cx="28119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Модульный ФАП </a:t>
            </a:r>
            <a:r>
              <a:rPr lang="ru-RU" dirty="0" err="1" smtClean="0"/>
              <a:t>с.Вожи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AppData\Local\Temp\Rar$DI01.806\print_5614947_40889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AppData\Local\Temp\Rar$DI08.349\print_5614947_40889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348" y="657922"/>
            <a:ext cx="10287000" cy="562021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93221" y="133815"/>
            <a:ext cx="60105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Выездная мобильная поликлиника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AppData\Local\Temp\Rar$DI13.072\print_5614947_40889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0" y="903249"/>
            <a:ext cx="10287000" cy="543064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130173" y="178420"/>
            <a:ext cx="39316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Выездная мобильная поликлиника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AppData\Local\Temp\Rar$DI01.107\IMG_20180425_0923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723" y="281353"/>
            <a:ext cx="11430000" cy="575603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654062" y="6236676"/>
            <a:ext cx="28134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Очистка памятника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Users\USER\Desktop\фото совет\15566191918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97015" y="961292"/>
            <a:ext cx="6693877" cy="4572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372018" y="304800"/>
            <a:ext cx="34199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Посадка  кустарников   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AppData\Local\Temp\Rar$DI00.106\IMG-20190517-WA0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446" y="0"/>
            <a:ext cx="9144000" cy="572086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76918" y="6049108"/>
            <a:ext cx="4446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Очистка берега от мусора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721_n1601604_big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97015" y="1788231"/>
            <a:ext cx="6346459" cy="4002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Admin\Desktop\отчет2019\ТА1ССР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78" y="193240"/>
            <a:ext cx="2190029" cy="126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46647" y="1101969"/>
            <a:ext cx="36987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Поздравление с Юбилеем  90 лет Железнову М.А.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AppData\Local\Temp\Rar$DI00.191\IMG-20190517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582636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32094" y="6060832"/>
            <a:ext cx="4652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Очистка берега  от мусора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Все документы по учреждению\Фото зеленая россия ,чистый берег\IMG_20190920_0901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685800"/>
            <a:ext cx="9753600" cy="54864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626976" y="178420"/>
            <a:ext cx="2938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Очистка берега  от мусора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Все документы по учреждению\Фото зеленая россия ,чистый берег\IMG_20190920_0901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685800"/>
            <a:ext cx="9753600" cy="54864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626976" y="278780"/>
            <a:ext cx="2938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Очистка берега  от мусора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IMG-20200129-23WA0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981307"/>
            <a:ext cx="9144000" cy="510726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626976" y="367990"/>
            <a:ext cx="2938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Очистка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 мусора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IMG-20190930-WA0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7454" y="780585"/>
            <a:ext cx="9144000" cy="592129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626976" y="178420"/>
            <a:ext cx="45504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Очистка лесопосадки  от мусора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IMG-20190930-WA00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7453" y="546410"/>
            <a:ext cx="9144000" cy="580978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626976" y="156117"/>
            <a:ext cx="50299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Очистка лесопосадки  от мусора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фото совет\IMG-20200124-WA00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0400" y="679938"/>
            <a:ext cx="6576646" cy="577947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576994" y="293077"/>
            <a:ext cx="30380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Уличное освещение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26976" y="3244334"/>
            <a:ext cx="2938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Очистка берега  от мусора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IMG-20200129-WA00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49" y="655564"/>
            <a:ext cx="6210766" cy="557796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974731" y="312234"/>
            <a:ext cx="22425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Уличное освещение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Users\USER\Desktop\фото совет\IMG-20200124-WA00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276" y="703385"/>
            <a:ext cx="10808677" cy="584981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810000" y="269631"/>
            <a:ext cx="4159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Пожарное ДЕПО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с.Вожи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IMG-20200129-WA00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13460" y="1081668"/>
            <a:ext cx="5143500" cy="526337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233855" y="468351"/>
            <a:ext cx="62781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Внутри поселковые дороги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1414" y="274638"/>
            <a:ext cx="8170985" cy="777785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Демографические показатели</a:t>
            </a:r>
            <a:endParaRPr lang="ru-RU" sz="3600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865962" y="1293666"/>
          <a:ext cx="9033291" cy="4846195"/>
        </p:xfrm>
        <a:graphic>
          <a:graphicData uri="http://schemas.openxmlformats.org/drawingml/2006/table">
            <a:tbl>
              <a:tblPr/>
              <a:tblGrid>
                <a:gridCol w="2377742"/>
                <a:gridCol w="1934358"/>
                <a:gridCol w="1875692"/>
                <a:gridCol w="2682939"/>
                <a:gridCol w="162560"/>
              </a:tblGrid>
              <a:tr h="10399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Показатели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Times New Roman"/>
                          <a:cs typeface="Times New Roman"/>
                        </a:rPr>
                        <a:t>с </a:t>
                      </a:r>
                      <a:r>
                        <a:rPr lang="ru-RU" sz="20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Измери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с.</a:t>
                      </a:r>
                      <a:r>
                        <a:rPr lang="ru-RU" sz="20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Вожи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Всего по </a:t>
                      </a:r>
                      <a:r>
                        <a:rPr lang="ru-RU" sz="20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Измерскому</a:t>
                      </a:r>
                      <a:r>
                        <a:rPr lang="ru-RU" sz="2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СП</a:t>
                      </a:r>
                      <a:endParaRPr lang="ru-RU" sz="20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8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Родилось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8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Умерло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18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Естественный прирост населения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-1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-4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-5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Прибыло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Выбыло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Миграция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-3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32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Общий прирост населения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-4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-4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Picture 2" descr="C:\Users\Admin\Desktop\отчет2019\ТА1ССР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78" y="193240"/>
            <a:ext cx="2190029" cy="955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20190307_1026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3097" y="1059366"/>
            <a:ext cx="6411487" cy="540834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57201" y="312234"/>
            <a:ext cx="105379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Внутри поселковые дороги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IMG-20200129-WA00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0" y="1014761"/>
            <a:ext cx="5143500" cy="535258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765502" y="367990"/>
            <a:ext cx="64565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Внутри поселковые дороги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3762" y="262704"/>
            <a:ext cx="11565228" cy="375138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40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Собираемость налогов в поселении </a:t>
            </a:r>
            <a:r>
              <a:rPr lang="ru-RU" sz="4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тыс. руб. 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4" name="Picture 2" descr="C:\Users\Admin\Desktop\отчет2019\ТА1ССР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78" y="193240"/>
            <a:ext cx="1696545" cy="955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="" xmlns:p14="http://schemas.microsoft.com/office/powerpoint/2010/main" val="1716553440"/>
              </p:ext>
            </p:extLst>
          </p:nvPr>
        </p:nvGraphicFramePr>
        <p:xfrm>
          <a:off x="2067859" y="1051360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139061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="" xmlns:p14="http://schemas.microsoft.com/office/powerpoint/2010/main" val="3181721739"/>
              </p:ext>
            </p:extLst>
          </p:nvPr>
        </p:nvGraphicFramePr>
        <p:xfrm>
          <a:off x="2262554" y="1348153"/>
          <a:ext cx="7455877" cy="5369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191344" y="627239"/>
            <a:ext cx="3809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Среднемесячная заработная плата за 2019 год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Admin\Desktop\отчет2019\ТА1ССР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78" y="193240"/>
            <a:ext cx="2190029" cy="126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025912" y="646771"/>
            <a:ext cx="1035948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Празднование 75-й годовщины Победы в Великой Отечественной войне 1941-1945 годов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 </a:t>
            </a:r>
            <a:endParaRPr kumimoji="0" lang="ru-RU" sz="85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026" name="Picture 2" descr="http://digital.tatarstan.ru/file/Image/6f66c1c9fe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4107" y="1538868"/>
            <a:ext cx="10593659" cy="48572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отчет2019\ТА1ССР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56" y="579863"/>
            <a:ext cx="9843090" cy="5898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930" y="1820543"/>
            <a:ext cx="10610023" cy="20667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72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7200" dirty="0"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487784"/>
              </p:ext>
            </p:extLst>
          </p:nvPr>
        </p:nvGraphicFramePr>
        <p:xfrm>
          <a:off x="997527" y="1746737"/>
          <a:ext cx="10120746" cy="18101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52568"/>
                <a:gridCol w="1031222"/>
                <a:gridCol w="1535075"/>
                <a:gridCol w="1241719"/>
                <a:gridCol w="1217087"/>
                <a:gridCol w="1320097"/>
                <a:gridCol w="1152147"/>
                <a:gridCol w="1270831"/>
              </a:tblGrid>
              <a:tr h="9133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КРС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коров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свиней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Овцы, козы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Лошади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Птицы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Пчелосемьи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84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584</a:t>
                      </a: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188</a:t>
                      </a: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89</a:t>
                      </a: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384</a:t>
                      </a: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36</a:t>
                      </a: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1705</a:t>
                      </a: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183</a:t>
                      </a: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84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481</a:t>
                      </a: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164</a:t>
                      </a: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</a:t>
                      </a: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284</a:t>
                      </a: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</a:t>
                      </a: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1680</a:t>
                      </a: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183</a:t>
                      </a: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69400645"/>
              </p:ext>
            </p:extLst>
          </p:nvPr>
        </p:nvGraphicFramePr>
        <p:xfrm>
          <a:off x="3394941" y="3844637"/>
          <a:ext cx="5302249" cy="17991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97458"/>
                <a:gridCol w="2704791"/>
              </a:tblGrid>
              <a:tr h="6087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757045" algn="l"/>
                        </a:tabLs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757045" algn="l"/>
                        </a:tabLs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получено 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субсидий в тыс. рублей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372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757045" algn="l"/>
                        </a:tabLs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757045" algn="l"/>
                        </a:tabLs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634,0</a:t>
                      </a:r>
                    </a:p>
                  </a:txBody>
                  <a:tcPr marL="68580" marR="68580" marT="0" marB="0"/>
                </a:tc>
              </a:tr>
              <a:tr h="5372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757045" algn="l"/>
                        </a:tabLs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757045" algn="l"/>
                        </a:tabLs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577,0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757045" algn="l"/>
                        </a:tabLst>
                      </a:pP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910861" y="576681"/>
            <a:ext cx="7854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Поголовье скота  на 1.01.2020года</a:t>
            </a:r>
            <a:endParaRPr lang="ru-RU" sz="36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Admin\Desktop\отчет2019\ТА1ССР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39" y="169794"/>
            <a:ext cx="2083407" cy="126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6407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1673</TotalTime>
  <Words>485</Words>
  <Application>Microsoft Office PowerPoint</Application>
  <PresentationFormat>Произвольный</PresentationFormat>
  <Paragraphs>162</Paragraphs>
  <Slides>86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86</vt:i4>
      </vt:variant>
    </vt:vector>
  </HeadingPairs>
  <TitlesOfParts>
    <vt:vector size="87" baseType="lpstr">
      <vt:lpstr>Воздушный поток</vt:lpstr>
      <vt:lpstr>Отчетный  доклад   Главы Измерского сельского поселения об итогах социально-экономического развития Измерского сельского поселения за 2019 год  и основных задачах на 2020 год </vt:lpstr>
      <vt:lpstr>Слайд 2</vt:lpstr>
      <vt:lpstr>Слайд 3</vt:lpstr>
      <vt:lpstr>Слайд 4</vt:lpstr>
      <vt:lpstr>Слайд 5</vt:lpstr>
      <vt:lpstr>Слайд 6</vt:lpstr>
      <vt:lpstr>Слайд 7</vt:lpstr>
      <vt:lpstr>Демографические показатели</vt:lpstr>
      <vt:lpstr>Слайд 9</vt:lpstr>
      <vt:lpstr>Слайд 10</vt:lpstr>
      <vt:lpstr>Количество ИП, ЛПХ    на 01 января 2020 года</vt:lpstr>
      <vt:lpstr>Слайд 12</vt:lpstr>
      <vt:lpstr>Слайд 13</vt:lpstr>
      <vt:lpstr>Слайд 14</vt:lpstr>
      <vt:lpstr>Слайд 15</vt:lpstr>
      <vt:lpstr>Слайд 16</vt:lpstr>
      <vt:lpstr>Слайд 17</vt:lpstr>
      <vt:lpstr>Ферма ИП КФХ «Исаков В. И.»</vt:lpstr>
      <vt:lpstr>Слайд 19</vt:lpstr>
      <vt:lpstr>Слайд 20</vt:lpstr>
      <vt:lpstr>Слайд 21</vt:lpstr>
      <vt:lpstr>ИП Мухаметова Г. Н.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Собираемость налогов в поселении   тыс. руб.  </vt:lpstr>
      <vt:lpstr>Слайд 83</vt:lpstr>
      <vt:lpstr>Слайд 84</vt:lpstr>
      <vt:lpstr>Слайд 85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Исполком Антоновский</dc:creator>
  <cp:lastModifiedBy>USER</cp:lastModifiedBy>
  <cp:revision>220</cp:revision>
  <cp:lastPrinted>2018-11-29T10:42:42Z</cp:lastPrinted>
  <dcterms:created xsi:type="dcterms:W3CDTF">2018-11-22T15:00:39Z</dcterms:created>
  <dcterms:modified xsi:type="dcterms:W3CDTF">2020-01-30T10:50:05Z</dcterms:modified>
</cp:coreProperties>
</file>